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257" r:id="rId3"/>
    <p:sldId id="260" r:id="rId4"/>
    <p:sldId id="361" r:id="rId5"/>
    <p:sldId id="484" r:id="rId6"/>
    <p:sldId id="416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26" r:id="rId15"/>
    <p:sldId id="427" r:id="rId16"/>
    <p:sldId id="428" r:id="rId17"/>
    <p:sldId id="429" r:id="rId18"/>
    <p:sldId id="430" r:id="rId19"/>
    <p:sldId id="431" r:id="rId20"/>
    <p:sldId id="362" r:id="rId21"/>
    <p:sldId id="363" r:id="rId22"/>
    <p:sldId id="364" r:id="rId23"/>
    <p:sldId id="365" r:id="rId24"/>
    <p:sldId id="366" r:id="rId25"/>
    <p:sldId id="367" r:id="rId26"/>
    <p:sldId id="410" r:id="rId27"/>
    <p:sldId id="411" r:id="rId28"/>
    <p:sldId id="368" r:id="rId29"/>
    <p:sldId id="369" r:id="rId30"/>
    <p:sldId id="370" r:id="rId31"/>
    <p:sldId id="331" r:id="rId32"/>
    <p:sldId id="298" r:id="rId33"/>
    <p:sldId id="297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73CF52-2E39-4465-B339-7132218FFFB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58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73CF52-2E39-4465-B339-7132218FFFB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28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4 –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ArrayQueue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E[] data = (E[])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Object[10];</a:t>
            </a:r>
          </a:p>
          <a:p>
            <a:pPr lvl="1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start = 0;</a:t>
            </a:r>
          </a:p>
          <a:p>
            <a:pPr lvl="1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size = 0;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void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enqueue(E value) {}</a:t>
            </a: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E dequeue() {}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E front()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{}</a:t>
            </a: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public 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size() {}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81919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 Front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78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 Get Size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36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 </a:t>
            </a:r>
            <a:r>
              <a:rPr lang="en-US" dirty="0" err="1"/>
              <a:t>Enqueue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96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 </a:t>
            </a:r>
            <a:r>
              <a:rPr lang="en-US" dirty="0" err="1"/>
              <a:t>Dequeue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44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JCF Stacks and Queues</a:t>
            </a:r>
          </a:p>
        </p:txBody>
      </p:sp>
    </p:spTree>
    <p:extLst>
      <p:ext uri="{BB962C8B-B14F-4D97-AF65-F5344CB8AC3E}">
        <p14:creationId xmlns:p14="http://schemas.microsoft.com/office/powerpoint/2010/main" val="3778168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Deque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&lt;T&gt;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126248"/>
          </a:xfrm>
        </p:spPr>
        <p:txBody>
          <a:bodyPr>
            <a:normAutofit/>
          </a:bodyPr>
          <a:lstStyle/>
          <a:p>
            <a:r>
              <a:rPr lang="en-US" dirty="0"/>
              <a:t>Java does have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Stack</a:t>
            </a:r>
            <a:r>
              <a:rPr lang="en-US" dirty="0"/>
              <a:t> class which extends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Vector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Deque</a:t>
            </a:r>
            <a:r>
              <a:rPr lang="en-US" dirty="0"/>
              <a:t> (double ended queue, pronounced like </a:t>
            </a:r>
            <a:r>
              <a:rPr lang="en-US" i="1" dirty="0"/>
              <a:t>deck</a:t>
            </a:r>
            <a:r>
              <a:rPr lang="en-US" dirty="0"/>
              <a:t>) interface is preferred </a:t>
            </a:r>
          </a:p>
          <a:p>
            <a:r>
              <a:rPr lang="en-US" dirty="0"/>
              <a:t>A double ended queue can be used as either stack or queue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404156"/>
              </p:ext>
            </p:extLst>
          </p:nvPr>
        </p:nvGraphicFramePr>
        <p:xfrm>
          <a:off x="609600" y="3901440"/>
          <a:ext cx="5410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7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Stack 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Deque</a:t>
                      </a:r>
                      <a:r>
                        <a:rPr lang="en-US" sz="2400" dirty="0"/>
                        <a:t> Method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Push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addFirst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(T element)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removeFirst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peekFirst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size()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0962"/>
              </p:ext>
            </p:extLst>
          </p:nvPr>
        </p:nvGraphicFramePr>
        <p:xfrm>
          <a:off x="6172200" y="3901440"/>
          <a:ext cx="5410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7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Queue 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Deque</a:t>
                      </a:r>
                      <a:r>
                        <a:rPr lang="en-US" sz="2400" dirty="0"/>
                        <a:t> Method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Enqueue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addLast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(T element)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Dequeue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removeFirst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Front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peekFirst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size()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77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ArrayDeque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Since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Deque</a:t>
            </a:r>
            <a:r>
              <a:rPr lang="en-US" dirty="0"/>
              <a:t> is an interface, we have to have classes that can implement it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ArrayDeque</a:t>
            </a:r>
            <a:r>
              <a:rPr lang="en-US" dirty="0"/>
              <a:t> is an implementation of a double ended queue that uses a circular array for backing</a:t>
            </a:r>
          </a:p>
          <a:p>
            <a:r>
              <a:rPr lang="en-US" dirty="0"/>
              <a:t>Probably the best choice for both queues and stacks in terms of speed and memory use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addFirst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(push) is </a:t>
            </a:r>
            <a:r>
              <a:rPr lang="el-GR" dirty="0"/>
              <a:t>Θ</a:t>
            </a:r>
            <a:r>
              <a:rPr lang="en-US" dirty="0"/>
              <a:t>(1) amortized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addLast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(enqueue) is </a:t>
            </a:r>
            <a:r>
              <a:rPr lang="el-GR" dirty="0"/>
              <a:t>Θ</a:t>
            </a:r>
            <a:r>
              <a:rPr lang="en-US" dirty="0"/>
              <a:t>(1) amortized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removeFirst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(pop and dequeue) is </a:t>
            </a:r>
            <a:r>
              <a:rPr lang="el-GR" dirty="0"/>
              <a:t>Θ</a:t>
            </a:r>
            <a:r>
              <a:rPr lang="en-US" dirty="0"/>
              <a:t>(1)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peekFirst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(top and front) is </a:t>
            </a:r>
            <a:r>
              <a:rPr lang="el-GR" dirty="0"/>
              <a:t>Θ</a:t>
            </a:r>
            <a:r>
              <a:rPr lang="en-US" dirty="0"/>
              <a:t>(1)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55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Good old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/>
              <a:t> is an implementation of a double-ended queue that uses a doubly-linked list for backing</a:t>
            </a:r>
          </a:p>
          <a:p>
            <a:r>
              <a:rPr lang="en-US" dirty="0"/>
              <a:t>Generally slower than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ArrayDeque</a:t>
            </a:r>
            <a:r>
              <a:rPr lang="en-US" dirty="0"/>
              <a:t>, but the important operations are </a:t>
            </a:r>
            <a:r>
              <a:rPr lang="el-GR" dirty="0"/>
              <a:t>Θ</a:t>
            </a:r>
            <a:r>
              <a:rPr lang="en-US" dirty="0"/>
              <a:t>(1) without being amortized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addFirst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(push) is </a:t>
            </a:r>
            <a:r>
              <a:rPr lang="el-GR" dirty="0"/>
              <a:t>Θ</a:t>
            </a:r>
            <a:r>
              <a:rPr lang="en-US" dirty="0"/>
              <a:t>(1)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addLast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(enqueue) is </a:t>
            </a:r>
            <a:r>
              <a:rPr lang="el-GR" dirty="0"/>
              <a:t>Θ</a:t>
            </a:r>
            <a:r>
              <a:rPr lang="en-US" dirty="0"/>
              <a:t>(1)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removeFirst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(pop and dequeue) is </a:t>
            </a:r>
            <a:r>
              <a:rPr lang="el-GR" dirty="0"/>
              <a:t>Θ</a:t>
            </a:r>
            <a:r>
              <a:rPr lang="en-US" dirty="0"/>
              <a:t>(1)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peekFirst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(top and front) is </a:t>
            </a:r>
            <a:r>
              <a:rPr lang="el-GR" dirty="0"/>
              <a:t>Θ</a:t>
            </a:r>
            <a:r>
              <a:rPr lang="en-US" dirty="0"/>
              <a:t>(1)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71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priority queue</a:t>
            </a:r>
            <a:r>
              <a:rPr lang="en-US" dirty="0"/>
              <a:t> is like a regular queue except that items are not always added at the end</a:t>
            </a:r>
          </a:p>
          <a:p>
            <a:r>
              <a:rPr lang="en-US" dirty="0"/>
              <a:t>They are added to the place they need to be in order to keep the queue sorted in priority order</a:t>
            </a:r>
          </a:p>
          <a:p>
            <a:r>
              <a:rPr lang="en-US" dirty="0"/>
              <a:t>Not all requests are created equal</a:t>
            </a:r>
          </a:p>
          <a:p>
            <a:pPr lvl="1"/>
            <a:r>
              <a:rPr lang="en-US" dirty="0"/>
              <a:t>A higher priority job can come along and jump in front of a lower priority job</a:t>
            </a:r>
          </a:p>
          <a:p>
            <a:r>
              <a:rPr lang="en-US" dirty="0"/>
              <a:t>Unfortunately, we have to wait for the </a:t>
            </a:r>
            <a:r>
              <a:rPr lang="en-US" b="1" dirty="0"/>
              <a:t>heap</a:t>
            </a:r>
            <a:r>
              <a:rPr lang="en-US" dirty="0"/>
              <a:t> data structure to implement priority queues efficiently</a:t>
            </a:r>
          </a:p>
        </p:txBody>
      </p:sp>
    </p:spTree>
    <p:extLst>
      <p:ext uri="{BB962C8B-B14F-4D97-AF65-F5344CB8AC3E}">
        <p14:creationId xmlns:p14="http://schemas.microsoft.com/office/powerpoint/2010/main" val="419909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Stack implementation with arrays</a:t>
            </a:r>
          </a:p>
          <a:p>
            <a:r>
              <a:rPr lang="en-US" dirty="0"/>
              <a:t>Queues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Linked lists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linked list?</a:t>
            </a:r>
          </a:p>
          <a:p>
            <a:r>
              <a:rPr lang="en-US" dirty="0"/>
              <a:t>Why not just use (dynamic) arrays for everything?</a:t>
            </a:r>
          </a:p>
        </p:txBody>
      </p:sp>
      <p:cxnSp>
        <p:nvCxnSpPr>
          <p:cNvPr id="10" name="Straight Arrow Connector 9"/>
          <p:cNvCxnSpPr>
            <a:stCxn id="6" idx="3"/>
            <a:endCxn id="7" idx="1"/>
          </p:cNvCxnSpPr>
          <p:nvPr/>
        </p:nvCxnSpPr>
        <p:spPr>
          <a:xfrm>
            <a:off x="4572000" y="48006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3"/>
            <a:endCxn id="8" idx="1"/>
          </p:cNvCxnSpPr>
          <p:nvPr/>
        </p:nvCxnSpPr>
        <p:spPr>
          <a:xfrm>
            <a:off x="7315200" y="48006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stCxn id="8" idx="3"/>
          </p:cNvCxnSpPr>
          <p:nvPr/>
        </p:nvCxnSpPr>
        <p:spPr>
          <a:xfrm>
            <a:off x="10058400" y="4800600"/>
            <a:ext cx="228600" cy="9144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endCxn id="6" idx="1"/>
          </p:cNvCxnSpPr>
          <p:nvPr/>
        </p:nvCxnSpPr>
        <p:spPr>
          <a:xfrm rot="16200000" flipH="1">
            <a:off x="2171700" y="4229100"/>
            <a:ext cx="762000" cy="3810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906000" y="5646004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52600" y="358140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head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3200" y="43434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00" y="43434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47</a:t>
            </a:r>
          </a:p>
        </p:txBody>
      </p:sp>
      <p:sp>
        <p:nvSpPr>
          <p:cNvPr id="8" name="Rectangle 7"/>
          <p:cNvSpPr/>
          <p:nvPr/>
        </p:nvSpPr>
        <p:spPr>
          <a:xfrm>
            <a:off x="8229600" y="43434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58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at front (or back)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(1)</a:t>
            </a:r>
          </a:p>
          <a:p>
            <a:r>
              <a:rPr lang="en-US" dirty="0"/>
              <a:t>Delete at front (or back)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(1)</a:t>
            </a:r>
          </a:p>
          <a:p>
            <a:r>
              <a:rPr lang="en-US" dirty="0"/>
              <a:t>Arbitrary amounts of storage with low overhead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Search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Go to index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Potentially significant memory overhead if data is small</a:t>
            </a:r>
          </a:p>
          <a:p>
            <a:r>
              <a:rPr lang="en-US" dirty="0"/>
              <a:t>Much easier to make pointer and memory errors (especially in C/C++)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</a:t>
            </a:r>
            <a:r>
              <a:rPr lang="en-US"/>
              <a:t>of flexibility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protecting nodes implementation</a:t>
            </a:r>
          </a:p>
          <a:p>
            <a:r>
              <a:rPr lang="en-US" dirty="0"/>
              <a:t>Generic class providing nodes with arbitrary type</a:t>
            </a:r>
          </a:p>
          <a:p>
            <a:r>
              <a:rPr lang="en-US" dirty="0"/>
              <a:t>Generic class with the addition of iterators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Wait, what's an iterator?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I'm glad you asked</a:t>
            </a:r>
          </a:p>
          <a:p>
            <a:r>
              <a:rPr lang="en-US" dirty="0"/>
              <a:t>They allow a collection to be used in an enhanced for loop</a:t>
            </a:r>
          </a:p>
          <a:p>
            <a:r>
              <a:rPr lang="en-US" dirty="0"/>
              <a:t>So, what's an enhanced for loop?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allows you to read (but not change) each value in a list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124200"/>
            <a:ext cx="10972800" cy="2590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sum(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[] array) {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total = 0;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value: array)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total += value;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total;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6968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2792"/>
            <a:ext cx="10972800" cy="5108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Enhanced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loops work for any </a:t>
            </a:r>
            <a:r>
              <a:rPr lang="en-US" dirty="0" err="1"/>
              <a:t>iterable</a:t>
            </a:r>
            <a:r>
              <a:rPr lang="en-US" dirty="0"/>
              <a:t> list of any type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5181600"/>
            <a:ext cx="10972800" cy="1447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>
            <a:normAutofit fontScale="700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double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weigh(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&lt;Wombat&gt; list) 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total = 0.0;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(Wombat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wombat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 list)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total +=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wombat.getWeight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total;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3657600"/>
            <a:ext cx="10972800" cy="1447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>
            <a:normAutofit fontScale="700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double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weigh(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&lt;Wombat&gt; list) 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total = 0.0;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(Wombat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wombat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 list)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total +=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wombat.getWeight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total;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2133600"/>
            <a:ext cx="10972800" cy="1447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>
            <a:normAutofit fontScale="700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double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weigh(Wombat[] list) 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total = 0.0;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(Wombat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wombat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 list)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total +=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wombat.getWeight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total;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8652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Singly linked list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Node consists of data and a single next pointer</a:t>
            </a:r>
          </a:p>
          <a:p>
            <a:r>
              <a:rPr lang="en-US"/>
              <a:t>Advantages: fast and easy to implement</a:t>
            </a:r>
          </a:p>
          <a:p>
            <a:r>
              <a:rPr lang="en-US"/>
              <a:t>Disadvantages: forward movement only</a:t>
            </a:r>
            <a:endParaRPr lang="en-US" dirty="0"/>
          </a:p>
        </p:txBody>
      </p:sp>
      <p:cxnSp>
        <p:nvCxnSpPr>
          <p:cNvPr id="4" name="Straight Arrow Connector 3"/>
          <p:cNvCxnSpPr>
            <a:stCxn id="10" idx="3"/>
            <a:endCxn id="11" idx="1"/>
          </p:cNvCxnSpPr>
          <p:nvPr/>
        </p:nvCxnSpPr>
        <p:spPr>
          <a:xfrm>
            <a:off x="4572000" y="50292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11" idx="3"/>
            <a:endCxn id="12" idx="1"/>
          </p:cNvCxnSpPr>
          <p:nvPr/>
        </p:nvCxnSpPr>
        <p:spPr>
          <a:xfrm>
            <a:off x="7315200" y="50292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hape 5"/>
          <p:cNvCxnSpPr>
            <a:stCxn id="12" idx="3"/>
          </p:cNvCxnSpPr>
          <p:nvPr/>
        </p:nvCxnSpPr>
        <p:spPr>
          <a:xfrm>
            <a:off x="10058400" y="5029200"/>
            <a:ext cx="228600" cy="9144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hape 6"/>
          <p:cNvCxnSpPr>
            <a:endCxn id="10" idx="1"/>
          </p:cNvCxnSpPr>
          <p:nvPr/>
        </p:nvCxnSpPr>
        <p:spPr>
          <a:xfrm rot="16200000" flipH="1">
            <a:off x="2171700" y="4457700"/>
            <a:ext cx="762000" cy="3810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06000" y="5874604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52600" y="381000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head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43200" y="45720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86400" y="45720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229600" y="45720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58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Doubly linked list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0348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Node consists of data, a next pointer, and a previous pointer</a:t>
            </a:r>
          </a:p>
          <a:p>
            <a:r>
              <a:rPr lang="en-US" dirty="0"/>
              <a:t>Advantages: bi-directional movement</a:t>
            </a:r>
          </a:p>
          <a:p>
            <a:r>
              <a:rPr lang="en-US" dirty="0"/>
              <a:t>Disadvantages: slower, 4 pointers must change for every insert/delete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572000" y="5027612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7315200" y="50292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hape 5"/>
          <p:cNvCxnSpPr/>
          <p:nvPr/>
        </p:nvCxnSpPr>
        <p:spPr>
          <a:xfrm flipV="1">
            <a:off x="10058400" y="4114800"/>
            <a:ext cx="228600" cy="9144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06000" y="3352801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365760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head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572000" y="5408612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315200" y="54102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hape 19"/>
          <p:cNvCxnSpPr/>
          <p:nvPr/>
        </p:nvCxnSpPr>
        <p:spPr>
          <a:xfrm flipH="1">
            <a:off x="2438400" y="5410200"/>
            <a:ext cx="228600" cy="9144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flipH="1" flipV="1">
            <a:off x="2438400" y="4114800"/>
            <a:ext cx="228600" cy="914400"/>
          </a:xfrm>
          <a:prstGeom prst="bentConnector2">
            <a:avLst/>
          </a:prstGeom>
          <a:ln>
            <a:headEnd type="triangle" w="lg" len="lg"/>
            <a:tailEnd type="non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>
            <a:off x="10058400" y="5410200"/>
            <a:ext cx="228600" cy="914400"/>
          </a:xfrm>
          <a:prstGeom prst="bentConnector2">
            <a:avLst/>
          </a:prstGeom>
          <a:ln>
            <a:headEnd type="triangle" w="lg" len="lg"/>
            <a:tailEnd type="non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743200" y="48006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86400" y="48006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229600" y="48006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58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57400" y="6172201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77400" y="6320136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question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given a singly linked list</a:t>
            </a:r>
          </a:p>
          <a:p>
            <a:r>
              <a:rPr lang="en-US" dirty="0"/>
              <a:t>It may have a loop in it, that is, a node that points back to an earlier node in the list</a:t>
            </a:r>
          </a:p>
          <a:p>
            <a:r>
              <a:rPr lang="en-US" dirty="0"/>
              <a:t>If you try to visit every node in the list, you’ll be in an infinite loop</a:t>
            </a:r>
          </a:p>
          <a:p>
            <a:r>
              <a:rPr lang="en-US" dirty="0"/>
              <a:t>How can you see if there is a loop in a linked list?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 of a linked list</a:t>
            </a:r>
          </a:p>
          <a:p>
            <a:r>
              <a:rPr lang="en-US" dirty="0"/>
              <a:t>Circular linked lists and skip lists</a:t>
            </a:r>
          </a:p>
          <a:p>
            <a:r>
              <a:rPr lang="en-US" dirty="0"/>
              <a:t>Implementing a stack with a </a:t>
            </a:r>
            <a:r>
              <a:rPr lang="en-US"/>
              <a:t>linked 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reading section 1.3</a:t>
            </a:r>
          </a:p>
          <a:p>
            <a:r>
              <a:rPr lang="en-US" dirty="0"/>
              <a:t>Keep working on Project 1</a:t>
            </a:r>
          </a:p>
          <a:p>
            <a:pPr lvl="1"/>
            <a:r>
              <a:rPr lang="en-US" b="1" dirty="0"/>
              <a:t>Due this Friday, </a:t>
            </a:r>
            <a:r>
              <a:rPr lang="en-US" b="1"/>
              <a:t>September 20 </a:t>
            </a:r>
            <a:r>
              <a:rPr lang="en-US" b="1" dirty="0"/>
              <a:t>by midnight</a:t>
            </a:r>
          </a:p>
          <a:p>
            <a:r>
              <a:rPr lang="en-US" dirty="0"/>
              <a:t>Exam 1 next Monday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Bitmap Manipulator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Queues</a:t>
            </a:r>
          </a:p>
        </p:txBody>
      </p:sp>
    </p:spTree>
    <p:extLst>
      <p:ext uri="{BB962C8B-B14F-4D97-AF65-F5344CB8AC3E}">
        <p14:creationId xmlns:p14="http://schemas.microsoft.com/office/powerpoint/2010/main" val="237285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queue</a:t>
            </a:r>
            <a:r>
              <a:rPr lang="en-US" dirty="0"/>
              <a:t> is a simple data structure that has three basic operations (very similar to a stack)</a:t>
            </a:r>
          </a:p>
          <a:p>
            <a:pPr lvl="1"/>
            <a:r>
              <a:rPr lang="en-US" b="1" dirty="0"/>
              <a:t>Enqueue</a:t>
            </a:r>
            <a:r>
              <a:rPr lang="en-US" dirty="0"/>
              <a:t>	Put an item at the back of the queue</a:t>
            </a:r>
          </a:p>
          <a:p>
            <a:pPr lvl="1"/>
            <a:r>
              <a:rPr lang="en-US" b="1" dirty="0"/>
              <a:t>Dequeue</a:t>
            </a:r>
            <a:r>
              <a:rPr lang="en-US" dirty="0"/>
              <a:t>	Remove an item from the front of the queue</a:t>
            </a:r>
          </a:p>
          <a:p>
            <a:pPr lvl="1"/>
            <a:r>
              <a:rPr lang="en-US" b="1" dirty="0"/>
              <a:t>Front</a:t>
            </a:r>
            <a:r>
              <a:rPr lang="en-US" dirty="0"/>
              <a:t>		Return the item at </a:t>
            </a:r>
            <a:r>
              <a:rPr lang="en-US"/>
              <a:t>the front of </a:t>
            </a:r>
            <a:r>
              <a:rPr lang="en-US" dirty="0"/>
              <a:t>the queue</a:t>
            </a:r>
          </a:p>
          <a:p>
            <a:r>
              <a:rPr lang="en-US" dirty="0"/>
              <a:t>A queue is considered FIFO (First In First Out) or LILO (Last In Last Out)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circular array</a:t>
            </a:r>
            <a:r>
              <a:rPr lang="en-US" dirty="0"/>
              <a:t> is just a regular array</a:t>
            </a:r>
          </a:p>
          <a:p>
            <a:r>
              <a:rPr lang="en-US" dirty="0"/>
              <a:t>However, we keep a </a:t>
            </a:r>
            <a:r>
              <a:rPr lang="en-US" b="1" dirty="0"/>
              <a:t>start</a:t>
            </a:r>
            <a:r>
              <a:rPr lang="en-US" dirty="0"/>
              <a:t> index as well as a </a:t>
            </a:r>
            <a:r>
              <a:rPr lang="en-US" b="1" dirty="0"/>
              <a:t>size</a:t>
            </a:r>
            <a:r>
              <a:rPr lang="en-US" dirty="0"/>
              <a:t> that lets us start the array at an arbitrary point</a:t>
            </a:r>
          </a:p>
          <a:p>
            <a:r>
              <a:rPr lang="en-US" dirty="0"/>
              <a:t>Then, the contents of the array can go past the end of the array and wrap around</a:t>
            </a:r>
          </a:p>
          <a:p>
            <a:r>
              <a:rPr lang="en-US" dirty="0"/>
              <a:t>The  modulus operator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/>
              <a:t>) is a great way to implement the wrap around</a:t>
            </a:r>
          </a:p>
        </p:txBody>
      </p:sp>
    </p:spTree>
    <p:extLst>
      <p:ext uri="{BB962C8B-B14F-4D97-AF65-F5344CB8AC3E}">
        <p14:creationId xmlns:p14="http://schemas.microsoft.com/office/powerpoint/2010/main" val="412430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479662"/>
            <a:ext cx="4038600" cy="4994290"/>
          </a:xfrm>
        </p:spPr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/>
              <a:t>Starting array</a:t>
            </a:r>
          </a:p>
          <a:p>
            <a:pPr marL="633222" indent="-514350">
              <a:buFont typeface="+mj-lt"/>
              <a:buAutoNum type="arabicPeriod"/>
            </a:pPr>
            <a:endParaRPr lang="en-US" dirty="0"/>
          </a:p>
          <a:p>
            <a:pPr marL="633222" indent="-514350">
              <a:buFont typeface="+mj-lt"/>
              <a:buAutoNum type="arabicPeriod"/>
            </a:pPr>
            <a:endParaRPr lang="en-US" dirty="0"/>
          </a:p>
          <a:p>
            <a:pPr marL="633222" indent="-514350">
              <a:buFont typeface="+mj-lt"/>
              <a:buAutoNum type="arabicPeriod"/>
            </a:pP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err="1"/>
              <a:t>Enqueue</a:t>
            </a:r>
            <a:r>
              <a:rPr lang="en-US" dirty="0"/>
              <a:t> 9</a:t>
            </a:r>
          </a:p>
          <a:p>
            <a:pPr marL="633222" indent="-514350">
              <a:buFont typeface="+mj-lt"/>
              <a:buAutoNum type="arabicPeriod"/>
            </a:pPr>
            <a:endParaRPr lang="en-US" dirty="0"/>
          </a:p>
          <a:p>
            <a:pPr marL="633222" indent="-514350">
              <a:buFont typeface="+mj-lt"/>
              <a:buAutoNum type="arabicPeriod"/>
            </a:pPr>
            <a:endParaRPr lang="en-US" dirty="0"/>
          </a:p>
          <a:p>
            <a:pPr marL="633222" indent="-514350">
              <a:buFont typeface="+mj-lt"/>
              <a:buAutoNum type="arabicPeriod"/>
            </a:pP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err="1"/>
              <a:t>Dequeue</a:t>
            </a:r>
            <a:endParaRPr lang="en-US" dirty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629400" y="1479662"/>
            <a:ext cx="4038600" cy="4994290"/>
          </a:xfrm>
        </p:spPr>
        <p:txBody>
          <a:bodyPr/>
          <a:lstStyle/>
          <a:p>
            <a:pPr marL="633222" indent="-514350">
              <a:buFont typeface="+mj-lt"/>
              <a:buAutoNum type="arabicPeriod" startAt="4"/>
            </a:pPr>
            <a:r>
              <a:rPr lang="en-US" dirty="0" err="1"/>
              <a:t>Dequeue</a:t>
            </a:r>
            <a:endParaRPr lang="en-US" dirty="0"/>
          </a:p>
          <a:p>
            <a:pPr marL="633222" indent="-514350">
              <a:buFont typeface="+mj-lt"/>
              <a:buAutoNum type="arabicPeriod" startAt="4"/>
            </a:pPr>
            <a:endParaRPr lang="en-US" dirty="0"/>
          </a:p>
          <a:p>
            <a:pPr marL="633222" indent="-514350">
              <a:buFont typeface="+mj-lt"/>
              <a:buAutoNum type="arabicPeriod" startAt="4"/>
            </a:pPr>
            <a:endParaRPr lang="en-US" dirty="0"/>
          </a:p>
          <a:p>
            <a:pPr marL="633222" indent="-514350">
              <a:buFont typeface="+mj-lt"/>
              <a:buAutoNum type="arabicPeriod" startAt="4"/>
            </a:pPr>
            <a:endParaRPr lang="en-US" dirty="0"/>
          </a:p>
          <a:p>
            <a:pPr marL="633222" indent="-514350">
              <a:buFont typeface="+mj-lt"/>
              <a:buAutoNum type="arabicPeriod" startAt="4"/>
            </a:pPr>
            <a:r>
              <a:rPr lang="en-US" dirty="0" err="1"/>
              <a:t>Enqueue</a:t>
            </a:r>
            <a:r>
              <a:rPr lang="en-US" dirty="0"/>
              <a:t> 14</a:t>
            </a:r>
          </a:p>
          <a:p>
            <a:pPr marL="633222" indent="-514350">
              <a:buFont typeface="+mj-lt"/>
              <a:buAutoNum type="arabicPeriod" startAt="4"/>
            </a:pPr>
            <a:endParaRPr lang="en-US" dirty="0"/>
          </a:p>
          <a:p>
            <a:pPr marL="633222" indent="-514350">
              <a:buFont typeface="+mj-lt"/>
              <a:buAutoNum type="arabicPeriod" startAt="4"/>
            </a:pPr>
            <a:endParaRPr lang="en-US" dirty="0"/>
          </a:p>
          <a:p>
            <a:pPr marL="633222" indent="-514350">
              <a:buFont typeface="+mj-lt"/>
              <a:buAutoNum type="arabicPeriod" startAt="4"/>
            </a:pPr>
            <a:endParaRPr lang="en-US" dirty="0"/>
          </a:p>
          <a:p>
            <a:pPr marL="633222" indent="-514350">
              <a:buFont typeface="+mj-lt"/>
              <a:buAutoNum type="arabicPeriod" startAt="4"/>
            </a:pPr>
            <a:r>
              <a:rPr lang="en-US" dirty="0" err="1"/>
              <a:t>Dequeue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447800" y="5486400"/>
            <a:ext cx="3886200" cy="1295400"/>
            <a:chOff x="838200" y="5486400"/>
            <a:chExt cx="3886200" cy="12954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>
              <p:extLst/>
            </p:nvPr>
          </p:nvGraphicFramePr>
          <p:xfrm>
            <a:off x="838200" y="5486400"/>
            <a:ext cx="3657600" cy="511175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73152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511175">
                  <a:tc>
                    <a:txBody>
                      <a:bodyPr/>
                      <a:lstStyle/>
                      <a:p>
                        <a:pPr algn="ctr"/>
                        <a:endParaRPr lang="en-US" sz="2400" dirty="0">
                          <a:solidFill>
                            <a:schemeClr val="tx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18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3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21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9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16" name="Straight Arrow Connector 15"/>
            <p:cNvCxnSpPr/>
            <p:nvPr/>
          </p:nvCxnSpPr>
          <p:spPr>
            <a:xfrm flipV="1">
              <a:off x="1905000" y="6107668"/>
              <a:ext cx="0" cy="381000"/>
            </a:xfrm>
            <a:prstGeom prst="straightConnector1">
              <a:avLst/>
            </a:prstGeom>
            <a:ln w="38100" cap="sq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524000" y="64124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Start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57600" y="6406372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Size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371600" y="3733800"/>
            <a:ext cx="3962400" cy="1283732"/>
            <a:chOff x="762000" y="3733800"/>
            <a:chExt cx="3962400" cy="1283732"/>
          </a:xfrm>
        </p:grpSpPr>
        <p:graphicFrame>
          <p:nvGraphicFramePr>
            <p:cNvPr id="8" name="Content Placeholder 3"/>
            <p:cNvGraphicFramePr>
              <a:graphicFrameLocks/>
            </p:cNvGraphicFramePr>
            <p:nvPr>
              <p:extLst/>
            </p:nvPr>
          </p:nvGraphicFramePr>
          <p:xfrm>
            <a:off x="838200" y="3733800"/>
            <a:ext cx="3657600" cy="511175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73152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511175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7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18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3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21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9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13" name="Straight Arrow Connector 12"/>
            <p:cNvCxnSpPr/>
            <p:nvPr/>
          </p:nvCxnSpPr>
          <p:spPr>
            <a:xfrm flipV="1">
              <a:off x="1143000" y="4355068"/>
              <a:ext cx="0" cy="381000"/>
            </a:xfrm>
            <a:prstGeom prst="straightConnector1">
              <a:avLst/>
            </a:prstGeom>
            <a:ln w="38100" cap="sq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62000" y="4648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Start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57600" y="46482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Size = 5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371600" y="2057400"/>
            <a:ext cx="3962400" cy="1295400"/>
            <a:chOff x="762000" y="2057400"/>
            <a:chExt cx="3962400" cy="1295400"/>
          </a:xfrm>
        </p:grpSpPr>
        <p:graphicFrame>
          <p:nvGraphicFramePr>
            <p:cNvPr id="4" name="Content Placeholder 3"/>
            <p:cNvGraphicFramePr>
              <a:graphicFrameLocks/>
            </p:cNvGraphicFramePr>
            <p:nvPr>
              <p:extLst/>
            </p:nvPr>
          </p:nvGraphicFramePr>
          <p:xfrm>
            <a:off x="838200" y="2057400"/>
            <a:ext cx="3657600" cy="511175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73152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511175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7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18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3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21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US" sz="2400" dirty="0">
                          <a:solidFill>
                            <a:schemeClr val="tx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6" name="Straight Arrow Connector 5"/>
            <p:cNvCxnSpPr/>
            <p:nvPr/>
          </p:nvCxnSpPr>
          <p:spPr>
            <a:xfrm flipV="1">
              <a:off x="1143000" y="2667000"/>
              <a:ext cx="0" cy="381000"/>
            </a:xfrm>
            <a:prstGeom prst="straightConnector1">
              <a:avLst/>
            </a:prstGeom>
            <a:ln w="38100" cap="sq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62000" y="29834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Start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57600" y="298346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Size = 4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010401" y="3733800"/>
            <a:ext cx="3874827" cy="1295400"/>
            <a:chOff x="5029200" y="3733800"/>
            <a:chExt cx="3874827" cy="1295400"/>
          </a:xfrm>
        </p:grpSpPr>
        <p:graphicFrame>
          <p:nvGraphicFramePr>
            <p:cNvPr id="26" name="Content Placeholder 3"/>
            <p:cNvGraphicFramePr>
              <a:graphicFrameLocks/>
            </p:cNvGraphicFramePr>
            <p:nvPr>
              <p:extLst/>
            </p:nvPr>
          </p:nvGraphicFramePr>
          <p:xfrm>
            <a:off x="5029200" y="3733800"/>
            <a:ext cx="3657600" cy="511175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73152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511175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14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US" sz="2400" dirty="0">
                          <a:solidFill>
                            <a:schemeClr val="tx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3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21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9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27" name="Straight Arrow Connector 26"/>
            <p:cNvCxnSpPr/>
            <p:nvPr/>
          </p:nvCxnSpPr>
          <p:spPr>
            <a:xfrm flipV="1">
              <a:off x="6858000" y="4355068"/>
              <a:ext cx="0" cy="381000"/>
            </a:xfrm>
            <a:prstGeom prst="straightConnector1">
              <a:avLst/>
            </a:prstGeom>
            <a:ln w="38100" cap="sq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477000" y="46598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Start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837227" y="46482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Size = 4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010400" y="5486400"/>
            <a:ext cx="3886200" cy="1295400"/>
            <a:chOff x="5029200" y="5486400"/>
            <a:chExt cx="3886200" cy="1295400"/>
          </a:xfrm>
        </p:grpSpPr>
        <p:graphicFrame>
          <p:nvGraphicFramePr>
            <p:cNvPr id="30" name="Content Placeholder 3"/>
            <p:cNvGraphicFramePr>
              <a:graphicFrameLocks/>
            </p:cNvGraphicFramePr>
            <p:nvPr>
              <p:extLst/>
            </p:nvPr>
          </p:nvGraphicFramePr>
          <p:xfrm>
            <a:off x="5029200" y="5486400"/>
            <a:ext cx="3657600" cy="511175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73152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511175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14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US" sz="2400" dirty="0">
                          <a:solidFill>
                            <a:schemeClr val="tx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US" sz="2400" dirty="0">
                          <a:solidFill>
                            <a:schemeClr val="tx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21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9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31" name="Straight Arrow Connector 30"/>
            <p:cNvCxnSpPr/>
            <p:nvPr/>
          </p:nvCxnSpPr>
          <p:spPr>
            <a:xfrm flipV="1">
              <a:off x="7620000" y="6107668"/>
              <a:ext cx="0" cy="381000"/>
            </a:xfrm>
            <a:prstGeom prst="straightConnector1">
              <a:avLst/>
            </a:prstGeom>
            <a:ln w="38100" cap="sq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7239000" y="64124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Start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848600" y="6406372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Size </a:t>
              </a:r>
              <a:r>
                <a:rPr lang="en-US" b="1"/>
                <a:t>= 3</a:t>
              </a:r>
              <a:endParaRPr lang="en-US" b="1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010401" y="2038066"/>
            <a:ext cx="3874827" cy="1295400"/>
            <a:chOff x="5029200" y="2038066"/>
            <a:chExt cx="3874827" cy="1295400"/>
          </a:xfrm>
        </p:grpSpPr>
        <p:graphicFrame>
          <p:nvGraphicFramePr>
            <p:cNvPr id="22" name="Content Placeholder 3"/>
            <p:cNvGraphicFramePr>
              <a:graphicFrameLocks/>
            </p:cNvGraphicFramePr>
            <p:nvPr>
              <p:extLst/>
            </p:nvPr>
          </p:nvGraphicFramePr>
          <p:xfrm>
            <a:off x="5029200" y="2038066"/>
            <a:ext cx="3657600" cy="511175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73152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731520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511175">
                  <a:tc>
                    <a:txBody>
                      <a:bodyPr/>
                      <a:lstStyle/>
                      <a:p>
                        <a:pPr algn="ctr"/>
                        <a:endParaRPr lang="en-US" sz="2400" dirty="0">
                          <a:solidFill>
                            <a:schemeClr val="tx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US" sz="2400" dirty="0">
                          <a:solidFill>
                            <a:schemeClr val="tx1"/>
                          </a:solidFill>
                        </a:endParaRP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3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21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9</a:t>
                        </a:r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gradFill flip="none" rotWithShape="1">
                        <a:gsLst>
                          <a:gs pos="0">
                            <a:schemeClr val="accent3">
                              <a:lumMod val="75000"/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3">
                              <a:lumMod val="75000"/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3">
                              <a:lumMod val="75000"/>
                              <a:tint val="23500"/>
                              <a:satMod val="160000"/>
                            </a:schemeClr>
                          </a:gs>
                        </a:gsLst>
                        <a:lin ang="5400000" scaled="1"/>
                        <a:tileRect/>
                      </a:gra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23" name="Straight Arrow Connector 22"/>
            <p:cNvCxnSpPr/>
            <p:nvPr/>
          </p:nvCxnSpPr>
          <p:spPr>
            <a:xfrm flipV="1">
              <a:off x="6858000" y="2659334"/>
              <a:ext cx="0" cy="381000"/>
            </a:xfrm>
            <a:prstGeom prst="straightConnector1">
              <a:avLst/>
            </a:prstGeom>
            <a:ln w="38100" cap="sq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477000" y="296413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Start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837227" y="2964134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Size =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246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 err="1"/>
              <a:t>Dequeue</a:t>
            </a:r>
            <a:r>
              <a:rPr lang="en-US" dirty="0"/>
              <a:t> is </a:t>
            </a:r>
            <a:r>
              <a:rPr lang="el-GR" dirty="0"/>
              <a:t>Θ</a:t>
            </a:r>
            <a:r>
              <a:rPr lang="en-US" dirty="0"/>
              <a:t>(1)</a:t>
            </a:r>
          </a:p>
          <a:p>
            <a:pPr lvl="1"/>
            <a:r>
              <a:rPr lang="en-US" dirty="0"/>
              <a:t>Front is </a:t>
            </a:r>
            <a:r>
              <a:rPr lang="el-GR" dirty="0"/>
              <a:t>Θ</a:t>
            </a:r>
            <a:r>
              <a:rPr lang="en-US" dirty="0"/>
              <a:t>(1)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 err="1"/>
              <a:t>Enqueue</a:t>
            </a:r>
            <a:r>
              <a:rPr lang="en-US" dirty="0"/>
              <a:t> is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in the very worst case, but not in the amortized case</a:t>
            </a:r>
          </a:p>
        </p:txBody>
      </p:sp>
    </p:spTree>
    <p:extLst>
      <p:ext uri="{BB962C8B-B14F-4D97-AF65-F5344CB8AC3E}">
        <p14:creationId xmlns:p14="http://schemas.microsoft.com/office/powerpoint/2010/main" val="264575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1848</TotalTime>
  <Words>1172</Words>
  <Application>Microsoft Office PowerPoint</Application>
  <PresentationFormat>Widescreen</PresentationFormat>
  <Paragraphs>245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1</vt:lpstr>
      <vt:lpstr>Queues</vt:lpstr>
      <vt:lpstr>Queue</vt:lpstr>
      <vt:lpstr>Circular array</vt:lpstr>
      <vt:lpstr>Circular array example</vt:lpstr>
      <vt:lpstr>Circular array implementation</vt:lpstr>
      <vt:lpstr>Circular array implementation</vt:lpstr>
      <vt:lpstr>Circular Array Front</vt:lpstr>
      <vt:lpstr>Circular Array Get Size</vt:lpstr>
      <vt:lpstr>Circular Array Enqueue</vt:lpstr>
      <vt:lpstr>Circular Array Dequeue</vt:lpstr>
      <vt:lpstr>JCF Stacks and Queues</vt:lpstr>
      <vt:lpstr>Deque&lt;T&gt;</vt:lpstr>
      <vt:lpstr>ArrayDeque&lt;T&gt;</vt:lpstr>
      <vt:lpstr>LinkedList&lt;T&gt;</vt:lpstr>
      <vt:lpstr>Priority queues</vt:lpstr>
      <vt:lpstr>Linked Lists</vt:lpstr>
      <vt:lpstr>Linked lists</vt:lpstr>
      <vt:lpstr>Pros</vt:lpstr>
      <vt:lpstr>Cons</vt:lpstr>
      <vt:lpstr>Implementations</vt:lpstr>
      <vt:lpstr>Levels of flexibility</vt:lpstr>
      <vt:lpstr>Wait, what's an iterator?</vt:lpstr>
      <vt:lpstr>So what?</vt:lpstr>
      <vt:lpstr>Singly linked list</vt:lpstr>
      <vt:lpstr>Doubly linked list</vt:lpstr>
      <vt:lpstr>Interview question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274</cp:revision>
  <dcterms:created xsi:type="dcterms:W3CDTF">2009-08-24T20:26:10Z</dcterms:created>
  <dcterms:modified xsi:type="dcterms:W3CDTF">2024-09-16T13:29:27Z</dcterms:modified>
</cp:coreProperties>
</file>